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23"/>
  </p:notesMasterIdLst>
  <p:sldIdLst>
    <p:sldId id="256" r:id="rId3"/>
    <p:sldId id="277" r:id="rId4"/>
    <p:sldId id="257" r:id="rId5"/>
    <p:sldId id="258" r:id="rId6"/>
    <p:sldId id="259" r:id="rId7"/>
    <p:sldId id="273" r:id="rId8"/>
    <p:sldId id="275" r:id="rId9"/>
    <p:sldId id="27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8" r:id="rId18"/>
    <p:sldId id="270" r:id="rId19"/>
    <p:sldId id="279" r:id="rId20"/>
    <p:sldId id="280" r:id="rId21"/>
    <p:sldId id="271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16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234a98b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234a98b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234a98b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234a98b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234a98bc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234a98bc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6ce81a9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6ce81a9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5a15693d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f5a15693d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5a15693d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f5a15693d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55af4da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55af4da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234a98bc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234a98bc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34a98b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34a98b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34a98bc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234a98bc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234a98b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234a98b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234a98bc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234a98bc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3021495" y="3923675"/>
            <a:ext cx="576127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Kriddie Whitmore</a:t>
            </a:r>
            <a:endParaRPr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2893219" y="1167375"/>
            <a:ext cx="5889555" cy="22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Riparian Land Use Impact the Water Chemistry of an Urban Stream?</a:t>
            </a:r>
            <a:endParaRPr dirty="0"/>
          </a:p>
        </p:txBody>
      </p:sp>
      <p:pic>
        <p:nvPicPr>
          <p:cNvPr id="6" name="Picture 5" descr="A picture containing tree, plant, wooded&#10;&#10;Description automatically generated">
            <a:extLst>
              <a:ext uri="{FF2B5EF4-FFF2-40B4-BE49-F238E27FC236}">
                <a16:creationId xmlns:a16="http://schemas.microsoft.com/office/drawing/2014/main" id="{0AA4A3FE-9C55-4FBF-B7E7-72DF49B6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5140" y="1125138"/>
            <a:ext cx="5143500" cy="28932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Sources:</a:t>
            </a:r>
            <a:endParaRPr dirty="0"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41346" y="1329463"/>
            <a:ext cx="3752519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45720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Planet Data (Feb 20, 2021)</a:t>
            </a:r>
          </a:p>
          <a:p>
            <a:pPr marL="0" lvl="0" indent="45720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Resolution: 3m, Bands: 4				</a:t>
            </a:r>
            <a:endParaRPr dirty="0"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6" y="2283221"/>
            <a:ext cx="4322125" cy="26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51" y="2312246"/>
            <a:ext cx="4174050" cy="25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4;p33">
            <a:extLst>
              <a:ext uri="{FF2B5EF4-FFF2-40B4-BE49-F238E27FC236}">
                <a16:creationId xmlns:a16="http://schemas.microsoft.com/office/drawing/2014/main" id="{48B70606-42E1-458A-A2F4-1198A8CB3502}"/>
              </a:ext>
            </a:extLst>
          </p:cNvPr>
          <p:cNvSpPr txBox="1">
            <a:spLocks/>
          </p:cNvSpPr>
          <p:nvPr/>
        </p:nvSpPr>
        <p:spPr>
          <a:xfrm>
            <a:off x="4646351" y="1268044"/>
            <a:ext cx="3752519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457200" algn="ctr">
              <a:buFont typeface="Arial"/>
              <a:buNone/>
            </a:pPr>
            <a:r>
              <a:rPr lang="es-EC" dirty="0"/>
              <a:t>Sentinal-2 Data </a:t>
            </a:r>
            <a:r>
              <a:rPr lang="en" dirty="0"/>
              <a:t>(Feb 10, 2021)</a:t>
            </a:r>
            <a:endParaRPr lang="es-EC" dirty="0"/>
          </a:p>
          <a:p>
            <a:pPr marL="0" indent="457200" algn="ctr">
              <a:buFont typeface="Arial"/>
              <a:buNone/>
            </a:pPr>
            <a:r>
              <a:rPr lang="es-EC" dirty="0" err="1"/>
              <a:t>Resolution</a:t>
            </a:r>
            <a:r>
              <a:rPr lang="es-EC" dirty="0"/>
              <a:t>: 10m , </a:t>
            </a:r>
            <a:r>
              <a:rPr lang="es-EC" dirty="0" err="1"/>
              <a:t>Bands</a:t>
            </a:r>
            <a:r>
              <a:rPr lang="es-EC" dirty="0"/>
              <a:t>: 13			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Polygons within 100m Buffer</a:t>
            </a:r>
            <a:endParaRPr dirty="0"/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4" y="1427450"/>
            <a:ext cx="4366150" cy="27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402" y="1268050"/>
            <a:ext cx="4396724" cy="31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628650" y="14099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land use</a:t>
            </a:r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628650" y="1268050"/>
            <a:ext cx="7886700" cy="336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/>
              <a:t>Categories:</a:t>
            </a:r>
            <a:endParaRPr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Open water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Forest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Grass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Residential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High intensity development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Vectorised 10 polygons of each category using google earth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 dirty="0"/>
              <a:t>Random Forest Model</a:t>
            </a:r>
            <a:endParaRPr b="1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Split training data - 25%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Trees - 100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Random state - 8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Predicted Classification (Sentinel-2)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595852" y="1179713"/>
            <a:ext cx="3657599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Water vs Land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97.8% overall accuracy		</a:t>
            </a:r>
            <a:endParaRPr dirty="0"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" y="1926500"/>
            <a:ext cx="4514625" cy="27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375" y="1915251"/>
            <a:ext cx="4514624" cy="27768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6;p36">
            <a:extLst>
              <a:ext uri="{FF2B5EF4-FFF2-40B4-BE49-F238E27FC236}">
                <a16:creationId xmlns:a16="http://schemas.microsoft.com/office/drawing/2014/main" id="{9444DF6F-951F-4D7F-A4FF-E6D3E1D5FAD5}"/>
              </a:ext>
            </a:extLst>
          </p:cNvPr>
          <p:cNvSpPr txBox="1">
            <a:spLocks/>
          </p:cNvSpPr>
          <p:nvPr/>
        </p:nvSpPr>
        <p:spPr>
          <a:xfrm>
            <a:off x="4754880" y="1179713"/>
            <a:ext cx="4261899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Undeveloped, </a:t>
            </a:r>
            <a:r>
              <a:rPr lang="en" dirty="0"/>
              <a:t>Developed, </a:t>
            </a:r>
            <a:r>
              <a:rPr lang="en-US" dirty="0"/>
              <a:t>Water </a:t>
            </a:r>
          </a:p>
          <a:p>
            <a:pPr marL="0" indent="0" algn="ctr">
              <a:buFont typeface="Arial"/>
              <a:buNone/>
            </a:pPr>
            <a:r>
              <a:rPr lang="en-US" dirty="0"/>
              <a:t>94% overall accuracy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 (methods)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000" dirty="0"/>
              <a:t>Overall, Sentinel-2 data is more accurate than Planet data</a:t>
            </a:r>
            <a:endParaRPr sz="20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000" dirty="0"/>
              <a:t>Fewer categories are more accurate than more categories</a:t>
            </a:r>
            <a:endParaRPr sz="20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000" dirty="0"/>
              <a:t>Classifying land vs water was the most accurate</a:t>
            </a:r>
            <a:endParaRPr sz="2000" dirty="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600" dirty="0"/>
              <a:t>&gt; 90 % for both Sentinel-2 and Planet</a:t>
            </a:r>
            <a:endParaRPr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Chemistry</a:t>
            </a:r>
            <a:br>
              <a:rPr lang="en" dirty="0"/>
            </a:br>
            <a:r>
              <a:rPr lang="en" sz="1400" dirty="0"/>
              <a:t>(with the help of arcmap) </a:t>
            </a:r>
            <a:endParaRPr dirty="0"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1" y="1565879"/>
            <a:ext cx="4435700" cy="34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8" y="1390985"/>
            <a:ext cx="9239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193" y="1353472"/>
            <a:ext cx="4085151" cy="3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563" y="1340129"/>
            <a:ext cx="838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BA65-5E7C-4AFF-919E-60078C4E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analysis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AB84D-03FB-49FD-82BF-7BB19D6E2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Summarized land classification raster</a:t>
            </a:r>
          </a:p>
          <a:p>
            <a:r>
              <a:rPr lang="en-US" dirty="0"/>
              <a:t>For each sample point, calculated % water and % development for 800m upstream</a:t>
            </a:r>
          </a:p>
          <a:p>
            <a:pPr marL="11430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38777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628650" y="26589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</a:t>
            </a:r>
            <a:endParaRPr dirty="0"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" y="1659688"/>
            <a:ext cx="4304950" cy="291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11" y="1600201"/>
            <a:ext cx="4559239" cy="30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7363-F86E-4127-B00C-47304380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Conclusions: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79C12-70A0-4BFD-8704-BA3CDD58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Riparian land use does not have a large impact on water quality</a:t>
            </a:r>
          </a:p>
          <a:p>
            <a:r>
              <a:rPr lang="en-US" dirty="0"/>
              <a:t>Riparian land use has an impact on water quality, but are many other confounding factors</a:t>
            </a:r>
          </a:p>
          <a:p>
            <a:r>
              <a:rPr lang="en-US" dirty="0"/>
              <a:t>Analysis could be improved to show how riparian land use impacts water quality </a:t>
            </a:r>
            <a:endParaRPr lang="es-EC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3DFE1E4-CE26-4DB0-99AE-609BF5506C81}"/>
              </a:ext>
            </a:extLst>
          </p:cNvPr>
          <p:cNvSpPr/>
          <p:nvPr/>
        </p:nvSpPr>
        <p:spPr>
          <a:xfrm rot="19240609">
            <a:off x="161700" y="2607595"/>
            <a:ext cx="636104" cy="3657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7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7F39-A1E7-4036-9F20-F5B60BA7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588E7-EE14-4624-86E2-919F882DF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high resolution data from S::CAN</a:t>
            </a:r>
          </a:p>
          <a:p>
            <a:r>
              <a:rPr lang="es-EC" dirty="0" err="1"/>
              <a:t>Improve</a:t>
            </a:r>
            <a:r>
              <a:rPr lang="es-EC" dirty="0"/>
              <a:t> </a:t>
            </a:r>
            <a:r>
              <a:rPr lang="es-EC" dirty="0" err="1"/>
              <a:t>land</a:t>
            </a:r>
            <a:r>
              <a:rPr lang="es-EC" dirty="0"/>
              <a:t> use </a:t>
            </a:r>
            <a:r>
              <a:rPr lang="es-EC" dirty="0" err="1"/>
              <a:t>classification</a:t>
            </a:r>
            <a:endParaRPr lang="es-EC" dirty="0"/>
          </a:p>
          <a:p>
            <a:r>
              <a:rPr lang="es-EC" dirty="0" err="1"/>
              <a:t>Experiment</a:t>
            </a:r>
            <a:r>
              <a:rPr lang="es-EC" dirty="0"/>
              <a:t> </a:t>
            </a:r>
            <a:r>
              <a:rPr lang="es-EC" dirty="0" err="1"/>
              <a:t>with</a:t>
            </a:r>
            <a:r>
              <a:rPr lang="es-EC" dirty="0"/>
              <a:t> variables </a:t>
            </a:r>
            <a:r>
              <a:rPr lang="es-EC" dirty="0" err="1"/>
              <a:t>such</a:t>
            </a:r>
            <a:r>
              <a:rPr lang="es-EC" dirty="0"/>
              <a:t> as buffer </a:t>
            </a:r>
            <a:r>
              <a:rPr lang="es-EC" dirty="0" err="1"/>
              <a:t>width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81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F683-F67F-4863-BED6-4E1E9AE7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025F4-5E3A-4E2A-95D1-7E7679B46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18699"/>
            <a:ext cx="8520600" cy="3050176"/>
          </a:xfrm>
        </p:spPr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Research Question</a:t>
            </a:r>
            <a:r>
              <a:rPr lang="es-EC" dirty="0"/>
              <a:t>s</a:t>
            </a:r>
          </a:p>
          <a:p>
            <a:r>
              <a:rPr lang="es-EC" dirty="0" err="1"/>
              <a:t>Study</a:t>
            </a:r>
            <a:r>
              <a:rPr lang="es-EC" dirty="0"/>
              <a:t> </a:t>
            </a:r>
            <a:r>
              <a:rPr lang="es-EC" dirty="0" err="1"/>
              <a:t>Design</a:t>
            </a:r>
            <a:endParaRPr lang="es-EC" dirty="0"/>
          </a:p>
          <a:p>
            <a:r>
              <a:rPr lang="es-EC" dirty="0"/>
              <a:t>Field Data </a:t>
            </a:r>
            <a:r>
              <a:rPr lang="es-EC" dirty="0" err="1"/>
              <a:t>Collection</a:t>
            </a:r>
            <a:endParaRPr lang="es-EC" dirty="0"/>
          </a:p>
          <a:p>
            <a:r>
              <a:rPr lang="es-EC" dirty="0"/>
              <a:t>Remote </a:t>
            </a:r>
            <a:r>
              <a:rPr lang="es-EC" dirty="0" err="1"/>
              <a:t>Sensing</a:t>
            </a:r>
            <a:endParaRPr lang="es-EC" dirty="0"/>
          </a:p>
          <a:p>
            <a:r>
              <a:rPr lang="es-EC" dirty="0"/>
              <a:t>Final </a:t>
            </a:r>
            <a:r>
              <a:rPr lang="es-EC" dirty="0" err="1"/>
              <a:t>Analysis</a:t>
            </a:r>
            <a:endParaRPr lang="es-EC" dirty="0"/>
          </a:p>
          <a:p>
            <a:r>
              <a:rPr lang="es-EC" dirty="0" err="1"/>
              <a:t>Conclusions</a:t>
            </a:r>
            <a:endParaRPr lang="es-EC" dirty="0"/>
          </a:p>
          <a:p>
            <a:r>
              <a:rPr lang="es-EC" dirty="0"/>
              <a:t>Next </a:t>
            </a:r>
            <a:r>
              <a:rPr lang="es-EC" dirty="0" err="1"/>
              <a:t>Steps</a:t>
            </a:r>
            <a:endParaRPr lang="es-EC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Huyenbroech 2020_ Using remote sensing to characterize riparian vegetation: A review of available tools and perspectives for managers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Stutter 2021_The utility of spatial data to delineate river riparian functions and management zones: A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Fixed buffer width is useful, but may not actually be capturing what is riparian and what is not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Extend riparian drainage to include artificial streams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Rapinel 2019_ Evaluation of Sentinel-2 time-series for mapping floodplain grassland plant communities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Coleman 2020_ A Simplified Framework for High-Resolution Urban Vegetation Classification with Optical Imagery in the Los Angeles Megacity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Supervised Random forest modelw with sentisnal-2 and NAIP data from USGS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114300" y="114300"/>
            <a:ext cx="3736500" cy="104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Ellerbe Creek Watershed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114300" y="1478269"/>
            <a:ext cx="3210900" cy="356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3429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Runs through downtown Durham</a:t>
            </a:r>
            <a:endParaRPr dirty="0"/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429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Highly urbanized</a:t>
            </a:r>
            <a:endParaRPr dirty="0"/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429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Listed as impared by EPA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429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Flows into Falls Lake - an important source for drinking water</a:t>
            </a:r>
            <a:endParaRPr dirty="0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9350" y="452643"/>
            <a:ext cx="5704653" cy="436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4813299" y="367902"/>
            <a:ext cx="3968748" cy="1221582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-EC" sz="3000"/>
              <a:t>Riparian Buffers</a:t>
            </a:r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/>
          <a:srcRect t="19581"/>
          <a:stretch/>
        </p:blipFill>
        <p:spPr>
          <a:xfrm>
            <a:off x="1" y="1190"/>
            <a:ext cx="4571999" cy="5142310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</p:spPr>
      </p:pic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4675368" y="1960959"/>
            <a:ext cx="4106680" cy="2814636"/>
          </a:xfrm>
          <a:prstGeom prst="rect">
            <a:avLst/>
          </a:prstGeom>
        </p:spPr>
        <p:txBody>
          <a:bodyPr spcFirstLastPara="1" lIns="68575" tIns="34275" rIns="68575" bIns="34275" anchorCtr="0">
            <a:normAutofit lnSpcReduction="10000"/>
          </a:bodyPr>
          <a:lstStyle/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457200" lvl="0" indent="-374650" rtl="0">
              <a:spcBef>
                <a:spcPts val="0"/>
              </a:spcBef>
              <a:spcAft>
                <a:spcPts val="600"/>
              </a:spcAft>
              <a:buSzPts val="2300"/>
              <a:buChar char="•"/>
            </a:pPr>
            <a:r>
              <a:rPr lang="en-US" sz="1800" dirty="0"/>
              <a:t>Undeveloped land along banks of a river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457200" lvl="0" indent="-374650" rtl="0">
              <a:spcBef>
                <a:spcPts val="0"/>
              </a:spcBef>
              <a:spcAft>
                <a:spcPts val="600"/>
              </a:spcAft>
              <a:buSzPts val="2300"/>
              <a:buChar char="•"/>
            </a:pPr>
            <a:r>
              <a:rPr lang="en-US" sz="1800" dirty="0"/>
              <a:t>Found to reduce nitrogen pollution</a:t>
            </a:r>
          </a:p>
          <a:p>
            <a:pPr marL="45720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457200" lvl="0" indent="-374650" rtl="0">
              <a:spcBef>
                <a:spcPts val="0"/>
              </a:spcBef>
              <a:spcAft>
                <a:spcPts val="600"/>
              </a:spcAft>
              <a:buSzPts val="2300"/>
              <a:buChar char="•"/>
            </a:pPr>
            <a:r>
              <a:rPr lang="en-US" sz="1800" dirty="0"/>
              <a:t>Legally required by state and federal agencies</a:t>
            </a:r>
          </a:p>
          <a:p>
            <a:pPr marL="914400" lvl="1" indent="-355600" rtl="0">
              <a:spcBef>
                <a:spcPts val="0"/>
              </a:spcBef>
              <a:spcAft>
                <a:spcPts val="600"/>
              </a:spcAft>
              <a:buSzPts val="2000"/>
              <a:buChar char="•"/>
            </a:pPr>
            <a:r>
              <a:rPr lang="en-US" dirty="0"/>
              <a:t>(buffer distance inconsistent)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100"/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lang="es-EC"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045200" cy="36951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68300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What is the value of protecting riparian land, in terms of pollutant reduction?</a:t>
            </a:r>
          </a:p>
          <a:p>
            <a:pPr marL="457200" lvl="0" indent="-368300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What characteristics of riparian buffers influence chemistry?</a:t>
            </a:r>
          </a:p>
          <a:p>
            <a:pPr marL="914400" lvl="1" indent="-3683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000" dirty="0">
                <a:solidFill>
                  <a:schemeClr val="tx1"/>
                </a:solidFill>
              </a:rPr>
              <a:t>Riparian buffer width</a:t>
            </a:r>
          </a:p>
          <a:p>
            <a:pPr marL="914400" lvl="1" indent="-3683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en-US" sz="2000" dirty="0">
                <a:solidFill>
                  <a:schemeClr val="tx1"/>
                </a:solidFill>
              </a:rPr>
              <a:t>Riparian land cover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3;p30">
            <a:extLst>
              <a:ext uri="{FF2B5EF4-FFF2-40B4-BE49-F238E27FC236}">
                <a16:creationId xmlns:a16="http://schemas.microsoft.com/office/drawing/2014/main" id="{AE03A27C-B56E-4FCD-8DE3-C62F750477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894" y="2043485"/>
            <a:ext cx="8261406" cy="29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pectrometer Probes">
            <a:extLst>
              <a:ext uri="{FF2B5EF4-FFF2-40B4-BE49-F238E27FC236}">
                <a16:creationId xmlns:a16="http://schemas.microsoft.com/office/drawing/2014/main" id="{313AE1EF-EE93-4FF0-A24E-46D3D0EC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66" y="283342"/>
            <a:ext cx="571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127741-808F-4BEE-A279-109443D7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912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Study Design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B4C1B-55BC-465A-B227-1A4664C6B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19917"/>
            <a:ext cx="8520600" cy="3248958"/>
          </a:xfrm>
        </p:spPr>
        <p:txBody>
          <a:bodyPr/>
          <a:lstStyle/>
          <a:p>
            <a:r>
              <a:rPr lang="en-US" dirty="0"/>
              <a:t>Synoptic sampling at high spatial resolution</a:t>
            </a:r>
          </a:p>
          <a:p>
            <a:pPr lvl="1"/>
            <a:r>
              <a:rPr lang="en-US" dirty="0"/>
              <a:t>Nitrate, nitrite and other major anion, dissolved organic carbon</a:t>
            </a:r>
          </a:p>
          <a:p>
            <a:pPr lvl="1"/>
            <a:r>
              <a:rPr lang="en-US" dirty="0"/>
              <a:t>From headwaters to outflow (12 miles)</a:t>
            </a:r>
          </a:p>
          <a:p>
            <a:endParaRPr lang="en-US" dirty="0"/>
          </a:p>
          <a:p>
            <a:r>
              <a:rPr lang="en-US" dirty="0"/>
              <a:t>Pair Measurements with riparian land use /land cover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1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7282-A936-4B71-9F43-FA4D37B6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3" y="484128"/>
            <a:ext cx="2224766" cy="77152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Collection</a:t>
            </a:r>
            <a:endParaRPr lang="es-EC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0BBCE-1B79-4BB6-85DC-11C8A561E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3" y="1656882"/>
            <a:ext cx="2526428" cy="3360298"/>
          </a:xfrm>
        </p:spPr>
        <p:txBody>
          <a:bodyPr>
            <a:normAutofit/>
          </a:bodyPr>
          <a:lstStyle/>
          <a:p>
            <a:r>
              <a:rPr lang="en-US" dirty="0"/>
              <a:t>Oct 21-22, 2021</a:t>
            </a:r>
          </a:p>
          <a:p>
            <a:r>
              <a:rPr lang="en-US" dirty="0"/>
              <a:t>12 river miles</a:t>
            </a:r>
          </a:p>
          <a:p>
            <a:r>
              <a:rPr lang="en-US" dirty="0"/>
              <a:t>S::CAN set to collect sample once a minute</a:t>
            </a:r>
          </a:p>
          <a:p>
            <a:r>
              <a:rPr lang="es-EC" dirty="0" err="1"/>
              <a:t>Collected</a:t>
            </a:r>
            <a:r>
              <a:rPr lang="es-EC" dirty="0"/>
              <a:t> 20 </a:t>
            </a:r>
            <a:r>
              <a:rPr lang="es-EC" dirty="0" err="1"/>
              <a:t>water</a:t>
            </a:r>
            <a:r>
              <a:rPr lang="es-EC" dirty="0"/>
              <a:t> </a:t>
            </a:r>
            <a:r>
              <a:rPr lang="es-EC" dirty="0" err="1"/>
              <a:t>samples</a:t>
            </a:r>
            <a:r>
              <a:rPr lang="es-EC" dirty="0"/>
              <a:t> at regular </a:t>
            </a:r>
            <a:r>
              <a:rPr lang="es-EC" dirty="0" err="1"/>
              <a:t>intervals</a:t>
            </a:r>
            <a:r>
              <a:rPr lang="es-EC" dirty="0"/>
              <a:t> </a:t>
            </a:r>
            <a:r>
              <a:rPr lang="es-EC" dirty="0" err="1"/>
              <a:t>to</a:t>
            </a:r>
            <a:r>
              <a:rPr lang="es-EC" dirty="0"/>
              <a:t> </a:t>
            </a:r>
            <a:r>
              <a:rPr lang="es-EC" dirty="0" err="1"/>
              <a:t>calibrate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S::CAN</a:t>
            </a:r>
          </a:p>
        </p:txBody>
      </p:sp>
      <p:pic>
        <p:nvPicPr>
          <p:cNvPr id="4" name="Picture 3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DBD7669F-EC55-4ED1-B80F-045C4D3B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75291" y="642937"/>
            <a:ext cx="5143500" cy="3857625"/>
          </a:xfrm>
          <a:prstGeom prst="rect">
            <a:avLst/>
          </a:prstGeom>
        </p:spPr>
      </p:pic>
      <p:pic>
        <p:nvPicPr>
          <p:cNvPr id="5" name="Picture 4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4A1F3F96-B8F5-4EF8-A68B-0577F3C8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96191" y="508961"/>
            <a:ext cx="3061123" cy="2295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342D-6131-4837-BB5F-EBDD7669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691799" y="3331596"/>
            <a:ext cx="2247446" cy="16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4639-EFCB-43E6-AC7C-36675F0F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707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Remote Sensing</a:t>
            </a:r>
            <a:endParaRPr lang="es-EC" dirty="0"/>
          </a:p>
        </p:txBody>
      </p:sp>
      <p:pic>
        <p:nvPicPr>
          <p:cNvPr id="4" name="Google Shape;143;p27">
            <a:extLst>
              <a:ext uri="{FF2B5EF4-FFF2-40B4-BE49-F238E27FC236}">
                <a16:creationId xmlns:a16="http://schemas.microsoft.com/office/drawing/2014/main" id="{6F046AE6-6BD6-40DE-BA3E-EF547C5CAC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8520" y="405270"/>
            <a:ext cx="5704653" cy="4362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274900" y="1263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Sources: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559493" y="1099546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Hydrologic units from USGS 			Streams from USGS</a:t>
            </a:r>
            <a:endParaRPr dirty="0"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829175"/>
            <a:ext cx="4675401" cy="2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925" y="2036671"/>
            <a:ext cx="4038550" cy="23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553</Words>
  <Application>Microsoft Office PowerPoint</Application>
  <PresentationFormat>On-screen Show (16:9)</PresentationFormat>
  <Paragraphs>100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Simple Light</vt:lpstr>
      <vt:lpstr>Office Theme</vt:lpstr>
      <vt:lpstr>How Does Riparian Land Use Impact the Water Chemistry of an Urban Stream?</vt:lpstr>
      <vt:lpstr>Outline</vt:lpstr>
      <vt:lpstr>Ellerbe Creek Watershed</vt:lpstr>
      <vt:lpstr>Riparian Buffers</vt:lpstr>
      <vt:lpstr>Research Questions</vt:lpstr>
      <vt:lpstr>Study Design</vt:lpstr>
      <vt:lpstr>Data Collection</vt:lpstr>
      <vt:lpstr>Remote Sensing</vt:lpstr>
      <vt:lpstr>Data Sources:</vt:lpstr>
      <vt:lpstr>Data Sources:</vt:lpstr>
      <vt:lpstr>Training Polygons within 100m Buffer</vt:lpstr>
      <vt:lpstr>Classifying land use</vt:lpstr>
      <vt:lpstr>Predicted Classification (Sentinel-2)</vt:lpstr>
      <vt:lpstr>Summary of findings (methods)</vt:lpstr>
      <vt:lpstr>Water Chemistry (with the help of arcmap) </vt:lpstr>
      <vt:lpstr>Final analysis</vt:lpstr>
      <vt:lpstr>Results:</vt:lpstr>
      <vt:lpstr>Conclusions:</vt:lpstr>
      <vt:lpstr>Next Steps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Riparian Land Use Impact the Water Chemistry of an Urban Stream?</dc:title>
  <dc:creator>Kriddie Whitmore</dc:creator>
  <cp:lastModifiedBy>Whitmore, Keridwen M.</cp:lastModifiedBy>
  <cp:revision>11</cp:revision>
  <dcterms:modified xsi:type="dcterms:W3CDTF">2021-11-17T19:19:20Z</dcterms:modified>
</cp:coreProperties>
</file>